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73" r:id="rId10"/>
    <p:sldId id="266" r:id="rId11"/>
    <p:sldId id="267" r:id="rId12"/>
    <p:sldId id="270" r:id="rId1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B71C3"/>
    <a:srgbClr val="FF9933"/>
    <a:srgbClr val="F892E5"/>
    <a:srgbClr val="AFA71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63" d="100"/>
          <a:sy n="63" d="100"/>
        </p:scale>
        <p:origin x="-120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78901709662358E-2"/>
          <c:y val="5.4290499055794174E-2"/>
          <c:w val="0.85012469971866966"/>
          <c:h val="0.835522230783781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B</c:v>
                </c:pt>
              </c:strCache>
            </c:strRef>
          </c:tx>
          <c:spPr>
            <a:solidFill>
              <a:srgbClr val="FF660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</c:dPt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General</c:formatCode>
                <c:ptCount val="1"/>
                <c:pt idx="0">
                  <c:v>339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D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General</c:formatCode>
                <c:ptCount val="1"/>
                <c:pt idx="0">
                  <c:v>258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Foglio1!$F$2</c:f>
              <c:numCache>
                <c:formatCode>General</c:formatCode>
                <c:ptCount val="1"/>
                <c:pt idx="0">
                  <c:v>163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F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Foglio1!$G$2</c:f>
              <c:numCache>
                <c:formatCode>General</c:formatCode>
                <c:ptCount val="1"/>
                <c:pt idx="0">
                  <c:v>192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G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Foglio1!$H$2</c:f>
              <c:numCache>
                <c:formatCode>General</c:formatCode>
                <c:ptCount val="1"/>
                <c:pt idx="0">
                  <c:v>224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Foglio1!$I$2</c:f>
              <c:numCache>
                <c:formatCode>General</c:formatCode>
                <c:ptCount val="1"/>
                <c:pt idx="0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05248"/>
        <c:axId val="186406784"/>
      </c:barChart>
      <c:catAx>
        <c:axId val="186405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6406784"/>
        <c:crosses val="autoZero"/>
        <c:auto val="1"/>
        <c:lblAlgn val="ctr"/>
        <c:lblOffset val="100"/>
        <c:noMultiLvlLbl val="0"/>
      </c:catAx>
      <c:valAx>
        <c:axId val="1864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405248"/>
        <c:crosses val="autoZero"/>
        <c:crossBetween val="between"/>
      </c:valAx>
      <c:spPr>
        <a:ln w="6350">
          <a:solidFill>
            <a:schemeClr val="bg1"/>
          </a:solidFill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570116109273664E-2"/>
          <c:w val="0.81313803850041655"/>
          <c:h val="0.9642988389072633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Colonna7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F892E5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6"/>
            <c:bubble3D val="0"/>
            <c:spPr>
              <a:solidFill>
                <a:srgbClr val="00B050"/>
              </a:solidFill>
            </c:spPr>
          </c:dPt>
          <c:dPt>
            <c:idx val="7"/>
            <c:bubble3D val="0"/>
            <c:spPr>
              <a:solidFill>
                <a:srgbClr val="FFFF00"/>
              </a:solidFill>
            </c:spPr>
          </c:dPt>
          <c:cat>
            <c:strRef>
              <c:f>Foglio1!$A$2:$A$9</c:f>
              <c:strCache>
                <c:ptCount val="8"/>
                <c:pt idx="0">
                  <c:v>OTTOBRE</c:v>
                </c:pt>
                <c:pt idx="1">
                  <c:v>NOVEMBRE</c:v>
                </c:pt>
                <c:pt idx="2">
                  <c:v>DICEMBRE</c:v>
                </c:pt>
                <c:pt idx="3">
                  <c:v>GENNAIO</c:v>
                </c:pt>
                <c:pt idx="4">
                  <c:v>FEBBRAIO</c:v>
                </c:pt>
                <c:pt idx="5">
                  <c:v>MARZO</c:v>
                </c:pt>
                <c:pt idx="6">
                  <c:v>APRILE</c:v>
                </c:pt>
                <c:pt idx="7">
                  <c:v>MAGGIO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156</c:v>
                </c:pt>
                <c:pt idx="1">
                  <c:v>158</c:v>
                </c:pt>
                <c:pt idx="2">
                  <c:v>133</c:v>
                </c:pt>
                <c:pt idx="3">
                  <c:v>216</c:v>
                </c:pt>
                <c:pt idx="4">
                  <c:v>245</c:v>
                </c:pt>
                <c:pt idx="5">
                  <c:v>277</c:v>
                </c:pt>
                <c:pt idx="6">
                  <c:v>199</c:v>
                </c:pt>
                <c:pt idx="7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CLASSI</a:t>
            </a:r>
            <a:r>
              <a:rPr lang="en-US" baseline="0" dirty="0" smtClean="0"/>
              <a:t> PRIME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Foglio1!$A$2:$A$9</c:f>
              <c:strCache>
                <c:ptCount val="8"/>
                <c:pt idx="0">
                  <c:v>1A</c:v>
                </c:pt>
                <c:pt idx="1">
                  <c:v>1B</c:v>
                </c:pt>
                <c:pt idx="2">
                  <c:v>1C</c:v>
                </c:pt>
                <c:pt idx="3">
                  <c:v>1D</c:v>
                </c:pt>
                <c:pt idx="4">
                  <c:v>1E</c:v>
                </c:pt>
                <c:pt idx="5">
                  <c:v>1F</c:v>
                </c:pt>
                <c:pt idx="6">
                  <c:v>1G</c:v>
                </c:pt>
                <c:pt idx="7">
                  <c:v>1H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12</c:v>
                </c:pt>
                <c:pt idx="1">
                  <c:v>105</c:v>
                </c:pt>
                <c:pt idx="2">
                  <c:v>196</c:v>
                </c:pt>
                <c:pt idx="3">
                  <c:v>108</c:v>
                </c:pt>
                <c:pt idx="4">
                  <c:v>39</c:v>
                </c:pt>
                <c:pt idx="5">
                  <c:v>60</c:v>
                </c:pt>
                <c:pt idx="6">
                  <c:v>68</c:v>
                </c:pt>
                <c:pt idx="7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968320"/>
        <c:axId val="122683392"/>
      </c:barChart>
      <c:catAx>
        <c:axId val="1229683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683392"/>
        <c:crosses val="autoZero"/>
        <c:auto val="1"/>
        <c:lblAlgn val="ctr"/>
        <c:lblOffset val="100"/>
        <c:noMultiLvlLbl val="0"/>
      </c:catAx>
      <c:valAx>
        <c:axId val="122683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96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CLASSI SECONDE</a:t>
            </a:r>
            <a:endParaRPr lang="fr-F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Foglio1!$A$2:$A$8</c:f>
              <c:strCache>
                <c:ptCount val="7"/>
                <c:pt idx="0">
                  <c:v>2A</c:v>
                </c:pt>
                <c:pt idx="1">
                  <c:v>2B</c:v>
                </c:pt>
                <c:pt idx="2">
                  <c:v>2C</c:v>
                </c:pt>
                <c:pt idx="3">
                  <c:v>2D</c:v>
                </c:pt>
                <c:pt idx="4">
                  <c:v>2E</c:v>
                </c:pt>
                <c:pt idx="5">
                  <c:v>2F</c:v>
                </c:pt>
                <c:pt idx="6">
                  <c:v>2G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6</c:v>
                </c:pt>
                <c:pt idx="1">
                  <c:v>8</c:v>
                </c:pt>
                <c:pt idx="2">
                  <c:v>143</c:v>
                </c:pt>
                <c:pt idx="3">
                  <c:v>200</c:v>
                </c:pt>
                <c:pt idx="4">
                  <c:v>116</c:v>
                </c:pt>
                <c:pt idx="5">
                  <c:v>30</c:v>
                </c:pt>
                <c:pt idx="6">
                  <c:v>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15520"/>
        <c:axId val="122717312"/>
      </c:barChart>
      <c:catAx>
        <c:axId val="12271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22717312"/>
        <c:crosses val="autoZero"/>
        <c:auto val="1"/>
        <c:lblAlgn val="ctr"/>
        <c:lblOffset val="100"/>
        <c:noMultiLvlLbl val="0"/>
      </c:catAx>
      <c:valAx>
        <c:axId val="122717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71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dirty="0" smtClean="0"/>
              <a:t>CLASSI TERZE</a:t>
            </a:r>
            <a:endParaRPr lang="fr-FR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Foglio1!$A$2:$A$9</c:f>
              <c:strCache>
                <c:ptCount val="8"/>
                <c:pt idx="0">
                  <c:v>3A</c:v>
                </c:pt>
                <c:pt idx="1">
                  <c:v>3B</c:v>
                </c:pt>
                <c:pt idx="2">
                  <c:v>3C</c:v>
                </c:pt>
                <c:pt idx="3">
                  <c:v>3D</c:v>
                </c:pt>
                <c:pt idx="4">
                  <c:v>3E</c:v>
                </c:pt>
                <c:pt idx="5">
                  <c:v>3F</c:v>
                </c:pt>
                <c:pt idx="6">
                  <c:v>3G</c:v>
                </c:pt>
                <c:pt idx="7">
                  <c:v>3H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13</c:v>
                </c:pt>
                <c:pt idx="1">
                  <c:v>5</c:v>
                </c:pt>
                <c:pt idx="2">
                  <c:v>0</c:v>
                </c:pt>
                <c:pt idx="3">
                  <c:v>13</c:v>
                </c:pt>
                <c:pt idx="4">
                  <c:v>8</c:v>
                </c:pt>
                <c:pt idx="5">
                  <c:v>102</c:v>
                </c:pt>
                <c:pt idx="6">
                  <c:v>2</c:v>
                </c:pt>
                <c:pt idx="7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47136"/>
        <c:axId val="122474496"/>
      </c:barChart>
      <c:catAx>
        <c:axId val="122747136"/>
        <c:scaling>
          <c:orientation val="minMax"/>
        </c:scaling>
        <c:delete val="0"/>
        <c:axPos val="b"/>
        <c:majorTickMark val="out"/>
        <c:minorTickMark val="none"/>
        <c:tickLblPos val="nextTo"/>
        <c:crossAx val="122474496"/>
        <c:crosses val="autoZero"/>
        <c:auto val="1"/>
        <c:lblAlgn val="ctr"/>
        <c:lblOffset val="100"/>
        <c:noMultiLvlLbl val="0"/>
      </c:catAx>
      <c:valAx>
        <c:axId val="12247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2747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fantastico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realistico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autobiografico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avventura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umoristico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Foglio1!$F$2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brivido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Foglio1!$G$2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2784768"/>
        <c:axId val="122794752"/>
      </c:barChart>
      <c:catAx>
        <c:axId val="12278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2794752"/>
        <c:crosses val="autoZero"/>
        <c:auto val="1"/>
        <c:lblAlgn val="ctr"/>
        <c:lblOffset val="100"/>
        <c:noMultiLvlLbl val="0"/>
      </c:catAx>
      <c:valAx>
        <c:axId val="1227947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278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94473247615103"/>
          <c:y val="0.18843659479380451"/>
          <c:w val="0.21817866030692659"/>
          <c:h val="0.56278444246841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nessuno</c:v>
                </c:pt>
              </c:strCache>
            </c:strRef>
          </c:tx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 1 - 2</c:v>
                </c:pt>
              </c:strCache>
            </c:strRef>
          </c:tx>
          <c:spPr>
            <a:solidFill>
              <a:srgbClr val="FB71C3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 3 - 4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Foglio1!$D$2</c:f>
              <c:numCache>
                <c:formatCode>0%</c:formatCode>
                <c:ptCount val="1"/>
                <c:pt idx="0">
                  <c:v>0.4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 5 - 6  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Foglio1!$A$2</c:f>
              <c:numCache>
                <c:formatCode>General</c:formatCode>
                <c:ptCount val="1"/>
              </c:numCache>
            </c:numRef>
          </c:cat>
          <c:val>
            <c:numRef>
              <c:f>Foglio1!$E$2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76608"/>
        <c:axId val="123482496"/>
      </c:barChart>
      <c:catAx>
        <c:axId val="123476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3482496"/>
        <c:crosses val="autoZero"/>
        <c:auto val="1"/>
        <c:lblAlgn val="ctr"/>
        <c:lblOffset val="100"/>
        <c:noMultiLvlLbl val="0"/>
      </c:catAx>
      <c:valAx>
        <c:axId val="12348249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476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19242125984248"/>
          <c:y val="0.61715501968503939"/>
          <c:w val="0.18055757874015749"/>
          <c:h val="0.346939960629921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0.3262</cdr:x>
      <cdr:y>0.0471</cdr:y>
    </cdr:from>
    <cdr:to>
      <cdr:x>0.42193</cdr:x>
      <cdr:y>0.12756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453531" y="168622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0.03691</cdr:x>
      <cdr:y>0.7296</cdr:y>
    </cdr:from>
    <cdr:to>
      <cdr:x>0.08775</cdr:x>
      <cdr:y>0.83155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88031" y="2730754"/>
          <a:ext cx="396796" cy="3816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0.01639</cdr:x>
      <cdr:y>0.74662</cdr:y>
    </cdr:from>
    <cdr:to>
      <cdr:x>0.11788</cdr:x>
      <cdr:y>0.84171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144016" y="3082846"/>
          <a:ext cx="891587" cy="392633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  <a:prstDash val="sysDot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t-IT" sz="1800" b="1" dirty="0" smtClean="0"/>
            <a:t>23</a:t>
          </a:r>
          <a:endParaRPr lang="fr-FR" sz="1400" b="1" dirty="0"/>
        </a:p>
      </cdr:txBody>
    </cdr:sp>
  </cdr:relSizeAnchor>
  <cdr:relSizeAnchor xmlns:cdr="http://schemas.openxmlformats.org/drawingml/2006/chartDrawing">
    <cdr:from>
      <cdr:x>0.35984</cdr:x>
      <cdr:y>0.29011</cdr:y>
    </cdr:from>
    <cdr:to>
      <cdr:x>0.43365</cdr:x>
      <cdr:y>0.36706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2808323" y="1085821"/>
          <a:ext cx="576039" cy="288011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800" b="1" dirty="0" smtClean="0"/>
            <a:t>192</a:t>
          </a:r>
          <a:endParaRPr lang="fr-FR" sz="1800" b="1" dirty="0"/>
        </a:p>
      </cdr:txBody>
    </cdr:sp>
  </cdr:relSizeAnchor>
  <cdr:relSizeAnchor xmlns:cdr="http://schemas.openxmlformats.org/drawingml/2006/chartDrawing">
    <cdr:from>
      <cdr:x>0.29525</cdr:x>
      <cdr:y>0.39874</cdr:y>
    </cdr:from>
    <cdr:to>
      <cdr:x>0.36906</cdr:x>
      <cdr:y>0.4757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2304255" y="1492403"/>
          <a:ext cx="576039" cy="288049"/>
        </a:xfrm>
        <a:prstGeom xmlns:a="http://schemas.openxmlformats.org/drawingml/2006/main" prst="rect">
          <a:avLst/>
        </a:prstGeom>
        <a:ln xmlns:a="http://schemas.openxmlformats.org/drawingml/2006/main" w="6350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b="1" dirty="0" smtClean="0"/>
            <a:t>163</a:t>
          </a:r>
          <a:endParaRPr lang="fr-FR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0.20174</cdr:x>
      <cdr:y>0.24825</cdr:y>
    </cdr:from>
    <cdr:to>
      <cdr:x>0.30705</cdr:x>
      <cdr:y>0.28848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517427" y="888702"/>
          <a:ext cx="792088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0.45249</cdr:x>
      <cdr:y>0.09668</cdr:y>
    </cdr:from>
    <cdr:to>
      <cdr:x>0.54822</cdr:x>
      <cdr:y>0.17714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3661751" y="378316"/>
          <a:ext cx="774683" cy="314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b="1" dirty="0" smtClean="0"/>
            <a:t>156</a:t>
          </a:r>
          <a:endParaRPr lang="fr-FR" sz="18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04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483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36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758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73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295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872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02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930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85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48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fr-FR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fr-FR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9609-BEAB-4B33-9998-8FA163FDB4FA}" type="datetimeFigureOut">
              <a:rPr lang="fr-FR" smtClean="0"/>
              <a:t>14/06/2018</a:t>
            </a:fld>
            <a:endParaRPr lang="fr-FR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BFE3-369C-4045-B33A-D07A02952576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41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Istituto Comprensivo </a:t>
            </a:r>
            <a:br>
              <a:rPr lang="it-IT" dirty="0" smtClean="0"/>
            </a:br>
            <a:r>
              <a:rPr lang="it-IT" dirty="0" smtClean="0"/>
              <a:t>Alfonso </a:t>
            </a:r>
            <a:r>
              <a:rPr lang="it-IT" dirty="0"/>
              <a:t>V</a:t>
            </a:r>
            <a:r>
              <a:rPr lang="it-IT" dirty="0" smtClean="0"/>
              <a:t>olpi </a:t>
            </a:r>
            <a:endParaRPr lang="fr-FR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Anno scolastico 2017/2018</a:t>
            </a:r>
            <a:endParaRPr lang="fr-FR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491845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cap="all" dirty="0">
                <a:latin typeface="+mj-lt"/>
                <a:ea typeface="+mj-ea"/>
                <a:cs typeface="+mj-cs"/>
              </a:rPr>
              <a:t>RESPONSABILE BIBLIOTECA </a:t>
            </a:r>
          </a:p>
          <a:p>
            <a:pPr algn="ctr"/>
            <a:r>
              <a:rPr lang="it-IT" sz="3200" cap="all" dirty="0">
                <a:latin typeface="+mj-lt"/>
                <a:ea typeface="+mj-ea"/>
                <a:cs typeface="+mj-cs"/>
              </a:rPr>
              <a:t>DOCENTE PATRIZIA CATALANO</a:t>
            </a:r>
            <a:endParaRPr lang="fr-FR" sz="3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gPreview" descr="libri,materiale per studenti,metafore,topi di bibliotec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"/>
          <a:stretch/>
        </p:blipFill>
        <p:spPr bwMode="auto">
          <a:xfrm>
            <a:off x="102635" y="1"/>
            <a:ext cx="2381488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ti ha consigliato cosa leggere?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113" y="1600200"/>
            <a:ext cx="75117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4849906"/>
      </p:ext>
    </p:extLst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Quanti libri hai letto?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412776"/>
            <a:ext cx="2390991" cy="20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926279931"/>
              </p:ext>
            </p:extLst>
          </p:nvPr>
        </p:nvGraphicFramePr>
        <p:xfrm>
          <a:off x="611560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724272"/>
      </p:ext>
    </p:extLst>
  </p:cSld>
  <p:clrMapOvr>
    <a:masterClrMapping/>
  </p:clrMapOvr>
  <p:transition spd="slow" advClick="0" advTm="200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620688"/>
            <a:ext cx="5390059" cy="539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26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">
        <p:dissolve/>
      </p:transition>
    </mc:Choice>
    <mc:Fallback xmlns="">
      <p:transition spd="slow" advClick="0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Totale libri letti</a:t>
            </a:r>
            <a:r>
              <a:rPr lang="it-IT" sz="3600" dirty="0"/>
              <a:t> </a:t>
            </a:r>
            <a:r>
              <a:rPr lang="it-IT" sz="3600" dirty="0" smtClean="0"/>
              <a:t>suddiviso per corsi</a:t>
            </a:r>
            <a:endParaRPr lang="fr-FR" sz="36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174515"/>
              </p:ext>
            </p:extLst>
          </p:nvPr>
        </p:nvGraphicFramePr>
        <p:xfrm>
          <a:off x="107504" y="960075"/>
          <a:ext cx="8784976" cy="4129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1"/>
          <p:cNvSpPr txBox="1"/>
          <p:nvPr/>
        </p:nvSpPr>
        <p:spPr>
          <a:xfrm>
            <a:off x="1775823" y="3644665"/>
            <a:ext cx="936104" cy="398256"/>
          </a:xfrm>
          <a:prstGeom prst="rect">
            <a:avLst/>
          </a:prstGeom>
          <a:ln w="635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/>
              <a:t>118</a:t>
            </a:r>
            <a:endParaRPr lang="fr-FR" sz="1800" b="1" dirty="0"/>
          </a:p>
        </p:txBody>
      </p:sp>
      <p:sp>
        <p:nvSpPr>
          <p:cNvPr id="7" name="CasellaDiTesto 1"/>
          <p:cNvSpPr txBox="1"/>
          <p:nvPr/>
        </p:nvSpPr>
        <p:spPr>
          <a:xfrm>
            <a:off x="6012160" y="3284984"/>
            <a:ext cx="720080" cy="479100"/>
          </a:xfrm>
          <a:prstGeom prst="rect">
            <a:avLst/>
          </a:prstGeom>
          <a:ln w="635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/>
              <a:t>339</a:t>
            </a:r>
            <a:endParaRPr lang="fr-FR" sz="1800" b="1" dirty="0"/>
          </a:p>
        </p:txBody>
      </p:sp>
      <p:sp>
        <p:nvSpPr>
          <p:cNvPr id="8" name="CasellaDiTesto 1"/>
          <p:cNvSpPr txBox="1"/>
          <p:nvPr/>
        </p:nvSpPr>
        <p:spPr>
          <a:xfrm>
            <a:off x="4499992" y="2880590"/>
            <a:ext cx="576064" cy="288032"/>
          </a:xfrm>
          <a:prstGeom prst="rect">
            <a:avLst/>
          </a:prstGeom>
          <a:ln w="635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/>
              <a:t>258</a:t>
            </a:r>
            <a:endParaRPr lang="fr-FR" sz="1800" b="1" dirty="0"/>
          </a:p>
        </p:txBody>
      </p:sp>
      <p:sp>
        <p:nvSpPr>
          <p:cNvPr id="10" name="CasellaDiTesto 1"/>
          <p:cNvSpPr txBox="1"/>
          <p:nvPr/>
        </p:nvSpPr>
        <p:spPr>
          <a:xfrm>
            <a:off x="3923928" y="1853375"/>
            <a:ext cx="576064" cy="288032"/>
          </a:xfrm>
          <a:prstGeom prst="rect">
            <a:avLst/>
          </a:prstGeom>
          <a:ln w="635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/>
              <a:t>224</a:t>
            </a:r>
            <a:endParaRPr lang="fr-FR" sz="1800" b="1" dirty="0"/>
          </a:p>
        </p:txBody>
      </p:sp>
      <p:sp>
        <p:nvSpPr>
          <p:cNvPr id="11" name="CasellaDiTesto 1"/>
          <p:cNvSpPr txBox="1"/>
          <p:nvPr/>
        </p:nvSpPr>
        <p:spPr>
          <a:xfrm>
            <a:off x="1487791" y="1530793"/>
            <a:ext cx="576064" cy="288032"/>
          </a:xfrm>
          <a:prstGeom prst="rect">
            <a:avLst/>
          </a:prstGeom>
          <a:ln w="6350">
            <a:noFill/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 smtClean="0"/>
              <a:t>87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7346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Totale libri letti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9043421"/>
              </p:ext>
            </p:extLst>
          </p:nvPr>
        </p:nvGraphicFramePr>
        <p:xfrm>
          <a:off x="662160" y="1334438"/>
          <a:ext cx="8092380" cy="391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sellaDiTesto 1"/>
          <p:cNvSpPr txBox="1"/>
          <p:nvPr/>
        </p:nvSpPr>
        <p:spPr>
          <a:xfrm>
            <a:off x="6084168" y="2729069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/>
              <a:t>13</a:t>
            </a:r>
            <a:r>
              <a:rPr lang="it-IT" sz="1800" b="1" dirty="0" smtClean="0"/>
              <a:t>3</a:t>
            </a:r>
            <a:endParaRPr lang="fr-FR" sz="1800" b="1" dirty="0"/>
          </a:p>
        </p:txBody>
      </p:sp>
      <p:sp>
        <p:nvSpPr>
          <p:cNvPr id="6" name="CasellaDiTesto 1"/>
          <p:cNvSpPr txBox="1"/>
          <p:nvPr/>
        </p:nvSpPr>
        <p:spPr>
          <a:xfrm>
            <a:off x="2732584" y="3573016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/>
              <a:t>245</a:t>
            </a:r>
            <a:endParaRPr lang="fr-FR" sz="1800" b="1" dirty="0"/>
          </a:p>
        </p:txBody>
      </p:sp>
      <p:sp>
        <p:nvSpPr>
          <p:cNvPr id="7" name="CasellaDiTesto 1"/>
          <p:cNvSpPr txBox="1"/>
          <p:nvPr/>
        </p:nvSpPr>
        <p:spPr>
          <a:xfrm>
            <a:off x="4889634" y="3451326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/>
              <a:t>216</a:t>
            </a:r>
            <a:endParaRPr lang="fr-FR" sz="1800" b="1" dirty="0"/>
          </a:p>
        </p:txBody>
      </p:sp>
      <p:sp>
        <p:nvSpPr>
          <p:cNvPr id="8" name="CasellaDiTesto 1"/>
          <p:cNvSpPr txBox="1"/>
          <p:nvPr/>
        </p:nvSpPr>
        <p:spPr>
          <a:xfrm>
            <a:off x="2555776" y="1773516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/>
              <a:t>199</a:t>
            </a:r>
            <a:endParaRPr lang="fr-FR" sz="1800" b="1" dirty="0"/>
          </a:p>
        </p:txBody>
      </p:sp>
      <p:sp>
        <p:nvSpPr>
          <p:cNvPr id="9" name="CasellaDiTesto 1"/>
          <p:cNvSpPr txBox="1"/>
          <p:nvPr/>
        </p:nvSpPr>
        <p:spPr>
          <a:xfrm>
            <a:off x="1187624" y="2600641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/>
              <a:t>277</a:t>
            </a:r>
            <a:endParaRPr lang="fr-FR" sz="1800" b="1" dirty="0"/>
          </a:p>
        </p:txBody>
      </p:sp>
      <p:sp>
        <p:nvSpPr>
          <p:cNvPr id="10" name="CasellaDiTesto 1"/>
          <p:cNvSpPr txBox="1"/>
          <p:nvPr/>
        </p:nvSpPr>
        <p:spPr>
          <a:xfrm>
            <a:off x="5609714" y="2044036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/>
              <a:t>158</a:t>
            </a:r>
            <a:endParaRPr lang="fr-FR" sz="1800" b="1" dirty="0"/>
          </a:p>
        </p:txBody>
      </p:sp>
      <p:sp>
        <p:nvSpPr>
          <p:cNvPr id="11" name="CasellaDiTesto 1"/>
          <p:cNvSpPr txBox="1"/>
          <p:nvPr/>
        </p:nvSpPr>
        <p:spPr>
          <a:xfrm>
            <a:off x="3589432" y="1622470"/>
            <a:ext cx="720080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/>
              <a:t>33</a:t>
            </a:r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28297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Libri letti divisi per sezioni</a:t>
            </a:r>
            <a:br>
              <a:rPr lang="it-IT" dirty="0" smtClean="0"/>
            </a:br>
            <a:r>
              <a:rPr lang="it-IT" sz="2000" dirty="0" smtClean="0"/>
              <a:t>PERIODO OTTOBRE-MAGGIO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941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44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Libri letti divisi per sezioni</a:t>
            </a:r>
            <a:br>
              <a:rPr lang="it-IT" dirty="0" smtClean="0"/>
            </a:br>
            <a:r>
              <a:rPr lang="it-IT" sz="2000" dirty="0" smtClean="0"/>
              <a:t>PERIODO OTTOBRE-MAGGIO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83529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205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Libri letti divisi per sezioni</a:t>
            </a:r>
            <a:br>
              <a:rPr lang="it-IT" dirty="0" smtClean="0"/>
            </a:br>
            <a:r>
              <a:rPr lang="it-IT" sz="2000" dirty="0" smtClean="0"/>
              <a:t>PERIODO OTTOBRE-MAGGIO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654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77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8" t="13019" r="32412" b="8845"/>
          <a:stretch/>
        </p:blipFill>
        <p:spPr bwMode="auto">
          <a:xfrm>
            <a:off x="1240970" y="87086"/>
            <a:ext cx="5779302" cy="66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915816" y="365760"/>
            <a:ext cx="5544616" cy="1407056"/>
          </a:xfrm>
        </p:spPr>
        <p:txBody>
          <a:bodyPr>
            <a:noAutofit/>
          </a:bodyPr>
          <a:lstStyle/>
          <a:p>
            <a:r>
              <a:rPr lang="it-IT" sz="3200" dirty="0" smtClean="0"/>
              <a:t>Immagina questa biblioteca come una grande tavola imbandita, in cui puoi assaggiare ogni tipo di cibo…</a:t>
            </a:r>
            <a:endParaRPr lang="fr-FR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0"/>
            <a:ext cx="2638801" cy="231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79512" y="2132856"/>
            <a:ext cx="896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sz="2000" b="1" i="1" dirty="0" smtClean="0"/>
          </a:p>
          <a:p>
            <a:r>
              <a:rPr lang="it-IT" sz="2800" b="1" i="1" dirty="0" smtClean="0"/>
              <a:t>LIBRI STUZZICHINO</a:t>
            </a:r>
            <a:r>
              <a:rPr lang="it-IT" sz="2800" b="1" i="1" dirty="0" smtClean="0">
                <a:sym typeface="Wingdings" panose="05000000000000000000" pitchFamily="2" charset="2"/>
              </a:rPr>
              <a:t></a:t>
            </a:r>
            <a:r>
              <a:rPr lang="it-IT" sz="2800" dirty="0" smtClean="0"/>
              <a:t>  per </a:t>
            </a:r>
            <a:r>
              <a:rPr lang="it-IT" sz="2800" dirty="0"/>
              <a:t>lettori poco motivati </a:t>
            </a:r>
            <a:r>
              <a:rPr lang="it-IT" sz="2800" dirty="0" smtClean="0"/>
              <a:t>(</a:t>
            </a:r>
            <a:r>
              <a:rPr lang="it-IT" sz="2800" dirty="0"/>
              <a:t>fumetti e </a:t>
            </a:r>
            <a:r>
              <a:rPr lang="it-IT" sz="2800" dirty="0" smtClean="0"/>
              <a:t>narrazioni brevi)</a:t>
            </a:r>
            <a:endParaRPr lang="it-IT" sz="2800" dirty="0"/>
          </a:p>
          <a:p>
            <a:r>
              <a:rPr lang="it-IT" sz="2800" b="1" i="1" dirty="0" smtClean="0"/>
              <a:t>LIBRI ANTIPASTO</a:t>
            </a:r>
            <a:r>
              <a:rPr lang="it-IT" sz="2800" b="1" i="1" dirty="0">
                <a:sym typeface="Wingdings" panose="05000000000000000000" pitchFamily="2" charset="2"/>
              </a:rPr>
              <a:t> </a:t>
            </a:r>
            <a:r>
              <a:rPr lang="it-IT" sz="2800" b="1" i="1" dirty="0" smtClean="0"/>
              <a:t> </a:t>
            </a:r>
            <a:r>
              <a:rPr lang="it-IT" sz="2800" dirty="0" smtClean="0"/>
              <a:t>veloci </a:t>
            </a:r>
            <a:r>
              <a:rPr lang="it-IT" sz="2800" dirty="0"/>
              <a:t>da </a:t>
            </a:r>
            <a:r>
              <a:rPr lang="it-IT" sz="2800" dirty="0" smtClean="0"/>
              <a:t>leggere, come mangiucchiare le patatine (</a:t>
            </a:r>
            <a:r>
              <a:rPr lang="it-IT" sz="2800" i="1" dirty="0" smtClean="0"/>
              <a:t>Piccoli Brividi, </a:t>
            </a:r>
            <a:r>
              <a:rPr lang="it-IT" sz="2800" i="1" dirty="0"/>
              <a:t>Geronimo </a:t>
            </a:r>
            <a:r>
              <a:rPr lang="it-IT" sz="2800" i="1" dirty="0" smtClean="0"/>
              <a:t>Stilton</a:t>
            </a:r>
            <a:r>
              <a:rPr lang="it-IT" sz="2800" dirty="0" smtClean="0"/>
              <a:t>)</a:t>
            </a:r>
          </a:p>
          <a:p>
            <a:r>
              <a:rPr lang="it-IT" sz="2800" b="1" i="1" dirty="0" smtClean="0"/>
              <a:t>LIBRI </a:t>
            </a:r>
            <a:r>
              <a:rPr lang="it-IT" sz="2800" b="1" i="1" dirty="0"/>
              <a:t>PRIMI PIATTO </a:t>
            </a:r>
            <a:r>
              <a:rPr lang="it-IT" sz="2800" b="1" i="1" dirty="0">
                <a:sym typeface="Wingdings" panose="05000000000000000000" pitchFamily="2" charset="2"/>
              </a:rPr>
              <a:t></a:t>
            </a:r>
            <a:r>
              <a:rPr lang="it-IT" sz="2800" b="1" i="1" dirty="0" smtClean="0"/>
              <a:t> </a:t>
            </a:r>
            <a:r>
              <a:rPr lang="it-IT" sz="2800" dirty="0"/>
              <a:t>per chi ha un certo </a:t>
            </a:r>
            <a:r>
              <a:rPr lang="it-IT" sz="2800" dirty="0" smtClean="0"/>
              <a:t>appetito (dalle 100 alle </a:t>
            </a:r>
            <a:r>
              <a:rPr lang="it-IT" sz="2800" dirty="0"/>
              <a:t>200 </a:t>
            </a:r>
            <a:r>
              <a:rPr lang="it-IT" sz="2800" dirty="0" smtClean="0"/>
              <a:t>pagine)</a:t>
            </a:r>
          </a:p>
          <a:p>
            <a:r>
              <a:rPr lang="it-IT" sz="2800" b="1" i="1" dirty="0" smtClean="0"/>
              <a:t>LIBRI SECONDO </a:t>
            </a:r>
            <a:r>
              <a:rPr lang="it-IT" sz="2800" b="1" i="1" dirty="0"/>
              <a:t>PIATTO </a:t>
            </a:r>
            <a:r>
              <a:rPr lang="it-IT" sz="2800" b="1" i="1" dirty="0">
                <a:sym typeface="Wingdings" panose="05000000000000000000" pitchFamily="2" charset="2"/>
              </a:rPr>
              <a:t> </a:t>
            </a:r>
            <a:r>
              <a:rPr lang="it-IT" sz="2800" dirty="0" smtClean="0"/>
              <a:t>per </a:t>
            </a:r>
            <a:r>
              <a:rPr lang="it-IT" sz="2800" dirty="0"/>
              <a:t>chi ha </a:t>
            </a:r>
            <a:r>
              <a:rPr lang="it-IT" sz="2800" dirty="0" smtClean="0"/>
              <a:t>una fame </a:t>
            </a:r>
            <a:r>
              <a:rPr lang="it-IT" sz="2800" dirty="0"/>
              <a:t>insaziabile e </a:t>
            </a:r>
            <a:r>
              <a:rPr lang="it-IT" sz="2800" dirty="0" smtClean="0"/>
              <a:t>starebbe sempre </a:t>
            </a:r>
            <a:r>
              <a:rPr lang="it-IT" sz="2800" dirty="0"/>
              <a:t>in </a:t>
            </a:r>
            <a:r>
              <a:rPr lang="it-IT" sz="2800" dirty="0" smtClean="0"/>
              <a:t>biblioteca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3188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    Quali sono i generi preferiti?</a:t>
            </a:r>
            <a:endParaRPr lang="fr-FR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127907"/>
              </p:ext>
            </p:extLst>
          </p:nvPr>
        </p:nvGraphicFramePr>
        <p:xfrm>
          <a:off x="960300" y="1839956"/>
          <a:ext cx="77152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9" y="764704"/>
            <a:ext cx="1546403" cy="107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18" y="1443425"/>
            <a:ext cx="1299708" cy="155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85184"/>
            <a:ext cx="152230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98" y="1109220"/>
            <a:ext cx="1947883" cy="129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912" y="2705008"/>
            <a:ext cx="131601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1 5"/>
          <p:cNvCxnSpPr/>
          <p:nvPr/>
        </p:nvCxnSpPr>
        <p:spPr>
          <a:xfrm>
            <a:off x="3851920" y="3600164"/>
            <a:ext cx="0" cy="119698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902" y="1903264"/>
            <a:ext cx="1070264" cy="1315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ttore 1 13"/>
          <p:cNvCxnSpPr/>
          <p:nvPr/>
        </p:nvCxnSpPr>
        <p:spPr>
          <a:xfrm flipH="1">
            <a:off x="6156176" y="2224727"/>
            <a:ext cx="1296144" cy="141638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5303672" y="3042618"/>
            <a:ext cx="0" cy="1754534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4653818" y="5090791"/>
            <a:ext cx="2376580" cy="592887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2155034" y="4797152"/>
            <a:ext cx="1038878" cy="104411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1" descr="http://www.ilgiornale.it/sites/default/files/styles/large/public/foto/2013/02/02/2013-02-bernhard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r="14495" b="3287"/>
          <a:stretch/>
        </p:blipFill>
        <p:spPr bwMode="auto">
          <a:xfrm>
            <a:off x="73499" y="5683678"/>
            <a:ext cx="2133919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66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156</Words>
  <Application>Microsoft Office PowerPoint</Application>
  <PresentationFormat>Presentazione su schermo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Istituto Comprensivo  Alfonso Volpi </vt:lpstr>
      <vt:lpstr>Totale libri letti suddiviso per corsi</vt:lpstr>
      <vt:lpstr>Totale libri letti</vt:lpstr>
      <vt:lpstr>Libri letti divisi per sezioni PERIODO OTTOBRE-MAGGIO</vt:lpstr>
      <vt:lpstr>Libri letti divisi per sezioni PERIODO OTTOBRE-MAGGIO</vt:lpstr>
      <vt:lpstr>Libri letti divisi per sezioni PERIODO OTTOBRE-MAGGIO</vt:lpstr>
      <vt:lpstr>Presentazione standard di PowerPoint</vt:lpstr>
      <vt:lpstr>Immagina questa biblioteca come una grande tavola imbandita, in cui puoi assaggiare ogni tipo di cibo…</vt:lpstr>
      <vt:lpstr>     Quali sono i generi preferiti?</vt:lpstr>
      <vt:lpstr>Chi ti ha consigliato cosa leggere?</vt:lpstr>
      <vt:lpstr>Quanti libri hai letto?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alfonso volpi</dc:title>
  <dc:creator>.</dc:creator>
  <cp:lastModifiedBy>.</cp:lastModifiedBy>
  <cp:revision>62</cp:revision>
  <cp:lastPrinted>2018-05-30T09:24:31Z</cp:lastPrinted>
  <dcterms:created xsi:type="dcterms:W3CDTF">2018-05-08T14:31:29Z</dcterms:created>
  <dcterms:modified xsi:type="dcterms:W3CDTF">2018-06-14T15:30:56Z</dcterms:modified>
</cp:coreProperties>
</file>